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305" r:id="rId4"/>
    <p:sldId id="306" r:id="rId5"/>
    <p:sldId id="314" r:id="rId6"/>
    <p:sldId id="315" r:id="rId7"/>
    <p:sldId id="312" r:id="rId8"/>
    <p:sldId id="313" r:id="rId9"/>
    <p:sldId id="316" r:id="rId10"/>
    <p:sldId id="307" r:id="rId11"/>
    <p:sldId id="311" r:id="rId12"/>
    <p:sldId id="31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147" autoAdjust="0"/>
    <p:restoredTop sz="94660"/>
  </p:normalViewPr>
  <p:slideViewPr>
    <p:cSldViewPr>
      <p:cViewPr varScale="1">
        <p:scale>
          <a:sx n="68" d="100"/>
          <a:sy n="6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B116C7-D313-44DF-851F-561AD0E84361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81D8BA-2871-43B6-95E6-118CE4B588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1240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1D8BA-2871-43B6-95E6-118CE4B5887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2646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31E8E-FAA6-4768-80D1-5C1524358538}" type="datetime1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JEPPIAAR INSTITUTE OF TECHNOLOGY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A2188-4EE7-4F69-AE19-AF999E6A73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8033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5FC90-A492-4A4D-B7DD-4720209C0258}" type="datetime1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JEPPIAAR INSTITUTE OF TECHNOLOGY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A2188-4EE7-4F69-AE19-AF999E6A73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9086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434A3-00D5-4239-B904-80CC8FFE510A}" type="datetime1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JEPPIAAR INSTITUTE OF TECHNOLOGY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A2188-4EE7-4F69-AE19-AF999E6A73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3448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89B79-28B0-4D12-A297-DE5897E9723E}" type="datetime1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JEPPIAAR INSTITUTE OF TECHNOLOGY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A2188-4EE7-4F69-AE19-AF999E6A73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7011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15664-E27A-45EE-9E77-BA9FBD89D79B}" type="datetime1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JEPPIAAR INSTITUTE OF TECHNOLOGY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A2188-4EE7-4F69-AE19-AF999E6A73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4696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564FE-F6E1-42EC-B67D-790612EBBF36}" type="datetime1">
              <a:rPr lang="en-US" smtClean="0"/>
              <a:pPr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JEPPIAAR INSTITUTE OF TECHNOLOGY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A2188-4EE7-4F69-AE19-AF999E6A73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4015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FA4E1-DA02-4FCB-8B33-871CA603B35F}" type="datetime1">
              <a:rPr lang="en-US" smtClean="0"/>
              <a:pPr/>
              <a:t>3/26/2020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JEPPIAAR INSTITUTE OF TECHNOLOGY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A2188-4EE7-4F69-AE19-AF999E6A73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2137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835E8-8679-4E90-AFE0-0C67370685A8}" type="datetime1">
              <a:rPr lang="en-US" smtClean="0"/>
              <a:pPr/>
              <a:t>3/26/2020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JEPPIAAR INSTITUTE OF TECHNOLOGY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A2188-4EE7-4F69-AE19-AF999E6A73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5790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C47FD-2D86-4B6A-8B7C-09862E8557BB}" type="datetime1">
              <a:rPr lang="en-US" smtClean="0"/>
              <a:pPr/>
              <a:t>3/26/2020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JEPPIAAR INSTITUTE OF TECHNOLOGY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A2188-4EE7-4F69-AE19-AF999E6A73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2405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4DCBB-5FBE-45F5-A7A0-DCD94C53A06B}" type="datetime1">
              <a:rPr lang="en-US" smtClean="0"/>
              <a:pPr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JEPPIAAR INSTITUTE OF TECHNOLOGY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A2188-4EE7-4F69-AE19-AF999E6A73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913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239DA-53D9-4AED-B699-60988A11F434}" type="datetime1">
              <a:rPr lang="en-US" smtClean="0"/>
              <a:pPr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JEPPIAAR INSTITUTE OF TECHNOLOGY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A2188-4EE7-4F69-AE19-AF999E6A73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5057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A4544-C7CE-44D8-992C-81FF0040C1FA}" type="datetime1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JEPPIAAR INSTITUTE OF TECHNOLOGY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A2188-4EE7-4F69-AE19-AF999E6A73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7391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" y="1239732"/>
            <a:ext cx="8663729" cy="2036868"/>
          </a:xfrm>
        </p:spPr>
        <p:txBody>
          <a:bodyPr>
            <a:normAutofit fontScale="90000"/>
          </a:bodyPr>
          <a:lstStyle/>
          <a:p>
            <a:pPr algn="l"/>
            <a:r>
              <a:rPr lang="en-US" sz="2400" b="1" dirty="0">
                <a:solidFill>
                  <a:schemeClr val="accent2"/>
                </a:solidFill>
                <a:latin typeface="Palatino Linotype" pitchFamily="18" charset="0"/>
              </a:rPr>
              <a:t/>
            </a:r>
            <a:br>
              <a:rPr lang="en-US" sz="2400" b="1" dirty="0">
                <a:solidFill>
                  <a:schemeClr val="accent2"/>
                </a:solidFill>
                <a:latin typeface="Palatino Linotype" pitchFamily="18" charset="0"/>
              </a:rPr>
            </a:br>
            <a:r>
              <a:rPr lang="en-US" sz="2400" b="1" dirty="0">
                <a:solidFill>
                  <a:schemeClr val="accent2"/>
                </a:solidFill>
                <a:latin typeface="Palatino Linotype" pitchFamily="18" charset="0"/>
              </a:rPr>
              <a:t/>
            </a:r>
            <a:br>
              <a:rPr lang="en-US" sz="2400" b="1" dirty="0">
                <a:solidFill>
                  <a:schemeClr val="accent2"/>
                </a:solidFill>
                <a:latin typeface="Palatino Linotype" pitchFamily="18" charset="0"/>
              </a:rPr>
            </a:br>
            <a:r>
              <a:rPr lang="en-US" sz="2400" b="1" dirty="0">
                <a:solidFill>
                  <a:schemeClr val="accent2"/>
                </a:solidFill>
                <a:latin typeface="Palatino Linotype" pitchFamily="18" charset="0"/>
              </a:rPr>
              <a:t>Subject Name </a:t>
            </a:r>
            <a:r>
              <a:rPr lang="en-US" sz="2400" b="1" dirty="0" smtClean="0">
                <a:solidFill>
                  <a:schemeClr val="accent2"/>
                </a:solidFill>
                <a:latin typeface="Palatino Linotype" pitchFamily="18" charset="0"/>
              </a:rPr>
              <a:t>:Database Management System</a:t>
            </a:r>
            <a:r>
              <a:rPr lang="en-US" sz="2400" b="1" dirty="0">
                <a:solidFill>
                  <a:schemeClr val="accent2"/>
                </a:solidFill>
                <a:latin typeface="Palatino Linotype" pitchFamily="18" charset="0"/>
              </a:rPr>
              <a:t/>
            </a:r>
            <a:br>
              <a:rPr lang="en-US" sz="2400" b="1" dirty="0">
                <a:solidFill>
                  <a:schemeClr val="accent2"/>
                </a:solidFill>
                <a:latin typeface="Palatino Linotype" pitchFamily="18" charset="0"/>
              </a:rPr>
            </a:br>
            <a:r>
              <a:rPr lang="en-US" sz="2400" b="1" dirty="0">
                <a:solidFill>
                  <a:schemeClr val="accent2"/>
                </a:solidFill>
                <a:latin typeface="Palatino Linotype" pitchFamily="18" charset="0"/>
              </a:rPr>
              <a:t/>
            </a:r>
            <a:br>
              <a:rPr lang="en-US" sz="2400" b="1" dirty="0">
                <a:solidFill>
                  <a:schemeClr val="accent2"/>
                </a:solidFill>
                <a:latin typeface="Palatino Linotype" pitchFamily="18" charset="0"/>
              </a:rPr>
            </a:br>
            <a:r>
              <a:rPr lang="en-US" sz="2400" b="1" dirty="0">
                <a:solidFill>
                  <a:schemeClr val="accent2"/>
                </a:solidFill>
                <a:latin typeface="Palatino Linotype" pitchFamily="18" charset="0"/>
              </a:rPr>
              <a:t>Presentation  Title: </a:t>
            </a:r>
            <a:r>
              <a:rPr lang="en-US" sz="2400" b="1" dirty="0" smtClean="0">
                <a:solidFill>
                  <a:schemeClr val="accent2"/>
                </a:solidFill>
                <a:latin typeface="Palatino Linotype" pitchFamily="18" charset="0"/>
              </a:rPr>
              <a:t>Database Admin</a:t>
            </a:r>
            <a:r>
              <a:rPr lang="en-US" sz="2400" b="1" dirty="0">
                <a:solidFill>
                  <a:schemeClr val="accent2"/>
                </a:solidFill>
                <a:latin typeface="Palatino Linotype" pitchFamily="18" charset="0"/>
              </a:rPr>
              <a:t/>
            </a:r>
            <a:br>
              <a:rPr lang="en-US" sz="2400" b="1" dirty="0">
                <a:solidFill>
                  <a:schemeClr val="accent2"/>
                </a:solidFill>
                <a:latin typeface="Palatino Linotype" pitchFamily="18" charset="0"/>
              </a:rPr>
            </a:br>
            <a:endParaRPr lang="en-US" sz="2400" b="1" dirty="0">
              <a:solidFill>
                <a:schemeClr val="accent2"/>
              </a:solidFill>
              <a:latin typeface="Palatino Linotype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" y="3162300"/>
            <a:ext cx="8839200" cy="1219200"/>
          </a:xfrm>
        </p:spPr>
        <p:txBody>
          <a:bodyPr>
            <a:noAutofit/>
          </a:bodyPr>
          <a:lstStyle/>
          <a:p>
            <a:pPr algn="l"/>
            <a:r>
              <a:rPr lang="en-US" sz="2000" b="1" dirty="0">
                <a:solidFill>
                  <a:schemeClr val="accent2"/>
                </a:solidFill>
                <a:latin typeface="Palatino Linotype" pitchFamily="18" charset="0"/>
              </a:rPr>
              <a:t>Team Members:</a:t>
            </a:r>
          </a:p>
          <a:p>
            <a:pPr algn="l"/>
            <a:r>
              <a:rPr lang="en-US" sz="2000" b="1" dirty="0">
                <a:solidFill>
                  <a:schemeClr val="tx1"/>
                </a:solidFill>
                <a:latin typeface="Palatino Linotype" pitchFamily="18" charset="0"/>
              </a:rPr>
              <a:t>	Students Name	 		  	</a:t>
            </a:r>
            <a:r>
              <a:rPr lang="en-US" sz="2000" b="1" dirty="0" err="1">
                <a:solidFill>
                  <a:schemeClr val="tx1"/>
                </a:solidFill>
                <a:latin typeface="Palatino Linotype" pitchFamily="18" charset="0"/>
              </a:rPr>
              <a:t>Reg.No</a:t>
            </a:r>
            <a:r>
              <a:rPr lang="en-US" sz="2000" b="1" dirty="0">
                <a:solidFill>
                  <a:schemeClr val="tx1"/>
                </a:solidFill>
                <a:latin typeface="Palatino Linotype" pitchFamily="18" charset="0"/>
              </a:rPr>
              <a:t>:</a:t>
            </a:r>
          </a:p>
          <a:p>
            <a:pPr algn="l"/>
            <a:r>
              <a:rPr lang="en-US" sz="2000" b="1" dirty="0">
                <a:solidFill>
                  <a:schemeClr val="tx1"/>
                </a:solidFill>
                <a:latin typeface="Palatino Linotype" pitchFamily="18" charset="0"/>
              </a:rPr>
              <a:t>	1</a:t>
            </a:r>
            <a:r>
              <a:rPr lang="en-US" sz="2000" b="1" dirty="0" smtClean="0">
                <a:solidFill>
                  <a:schemeClr val="tx1"/>
                </a:solidFill>
                <a:latin typeface="Palatino Linotype" pitchFamily="18" charset="0"/>
              </a:rPr>
              <a:t>. LIROSHIN L				210618104028</a:t>
            </a:r>
            <a:endParaRPr lang="en-US" sz="2000" b="1" dirty="0">
              <a:solidFill>
                <a:schemeClr val="tx1"/>
              </a:solidFill>
              <a:latin typeface="Palatino Linotype" pitchFamily="18" charset="0"/>
            </a:endParaRPr>
          </a:p>
          <a:p>
            <a:pPr algn="l"/>
            <a:r>
              <a:rPr lang="en-US" sz="2000" b="1" dirty="0">
                <a:solidFill>
                  <a:schemeClr val="tx1"/>
                </a:solidFill>
                <a:latin typeface="Palatino Linotype" pitchFamily="18" charset="0"/>
              </a:rPr>
              <a:t>	2</a:t>
            </a:r>
            <a:r>
              <a:rPr lang="en-US" sz="2000" b="1" dirty="0" smtClean="0">
                <a:solidFill>
                  <a:schemeClr val="tx1"/>
                </a:solidFill>
                <a:latin typeface="Palatino Linotype" pitchFamily="18" charset="0"/>
              </a:rPr>
              <a:t>. MUTHUKRISHNAN P R		210618104031</a:t>
            </a:r>
            <a:endParaRPr lang="en-US" sz="2000" b="1" dirty="0">
              <a:solidFill>
                <a:schemeClr val="tx1"/>
              </a:solidFill>
              <a:latin typeface="Palatino Linotype" pitchFamily="18" charset="0"/>
            </a:endParaRPr>
          </a:p>
          <a:p>
            <a:pPr algn="l"/>
            <a:r>
              <a:rPr lang="en-US" sz="2000" b="1" dirty="0">
                <a:solidFill>
                  <a:schemeClr val="tx1"/>
                </a:solidFill>
                <a:latin typeface="Palatino Linotype" pitchFamily="18" charset="0"/>
              </a:rPr>
              <a:t>	3</a:t>
            </a:r>
            <a:r>
              <a:rPr lang="en-US" sz="2000" b="1" dirty="0" smtClean="0">
                <a:solidFill>
                  <a:schemeClr val="tx1"/>
                </a:solidFill>
                <a:latin typeface="Palatino Linotype" pitchFamily="18" charset="0"/>
              </a:rPr>
              <a:t>. RAGUL.R				210618104037</a:t>
            </a:r>
            <a:endParaRPr lang="en-US" sz="2000" b="1" dirty="0">
              <a:solidFill>
                <a:schemeClr val="tx1"/>
              </a:solidFill>
              <a:latin typeface="Palatino Linotype" pitchFamily="18" charset="0"/>
            </a:endParaRPr>
          </a:p>
          <a:p>
            <a:pPr algn="l"/>
            <a:r>
              <a:rPr lang="en-US" sz="2000" b="1" dirty="0">
                <a:solidFill>
                  <a:schemeClr val="tx1"/>
                </a:solidFill>
                <a:latin typeface="Palatino Linotype" pitchFamily="18" charset="0"/>
              </a:rPr>
              <a:t>	4</a:t>
            </a:r>
            <a:r>
              <a:rPr lang="en-US" sz="2000" b="1" dirty="0" smtClean="0">
                <a:solidFill>
                  <a:schemeClr val="tx1"/>
                </a:solidFill>
                <a:latin typeface="Palatino Linotype" pitchFamily="18" charset="0"/>
              </a:rPr>
              <a:t>. RUBAN MELO X			210618104040</a:t>
            </a:r>
            <a:endParaRPr lang="en-US" sz="2000" b="1" dirty="0">
              <a:solidFill>
                <a:schemeClr val="tx1"/>
              </a:solidFill>
              <a:latin typeface="Palatino Linotype" pitchFamily="18" charset="0"/>
            </a:endParaRPr>
          </a:p>
          <a:p>
            <a:pPr algn="l"/>
            <a:r>
              <a:rPr lang="en-US" sz="2000" b="1" dirty="0">
                <a:solidFill>
                  <a:schemeClr val="tx1"/>
                </a:solidFill>
                <a:latin typeface="Palatino Linotype" pitchFamily="18" charset="0"/>
              </a:rPr>
              <a:t>              5</a:t>
            </a:r>
            <a:r>
              <a:rPr lang="en-US" sz="2000" b="1" dirty="0" smtClean="0">
                <a:solidFill>
                  <a:schemeClr val="tx1"/>
                </a:solidFill>
                <a:latin typeface="Palatino Linotype" pitchFamily="18" charset="0"/>
              </a:rPr>
              <a:t>. SANGAM MALLA B			210618104041</a:t>
            </a:r>
            <a:endParaRPr lang="en-US" sz="2000" b="1" dirty="0">
              <a:solidFill>
                <a:schemeClr val="tx1"/>
              </a:solidFill>
              <a:latin typeface="Palatino Linotype" pitchFamily="18" charset="0"/>
            </a:endParaRPr>
          </a:p>
          <a:p>
            <a:pPr algn="l"/>
            <a:r>
              <a:rPr lang="en-US" sz="2000" b="1" dirty="0">
                <a:solidFill>
                  <a:schemeClr val="tx1"/>
                </a:solidFill>
                <a:latin typeface="Palatino Linotype" pitchFamily="18" charset="0"/>
              </a:rPr>
              <a:t>              6</a:t>
            </a:r>
            <a:r>
              <a:rPr lang="en-US" sz="2000" b="1" dirty="0" smtClean="0">
                <a:solidFill>
                  <a:schemeClr val="tx1"/>
                </a:solidFill>
                <a:latin typeface="Palatino Linotype" pitchFamily="18" charset="0"/>
              </a:rPr>
              <a:t>. SURIYA K				210618104051</a:t>
            </a:r>
            <a:endParaRPr lang="en-US" sz="2000" b="1" dirty="0">
              <a:solidFill>
                <a:schemeClr val="tx1"/>
              </a:solidFill>
              <a:latin typeface="Palatino Linotype" pitchFamily="18" charset="0"/>
            </a:endParaRPr>
          </a:p>
          <a:p>
            <a:endParaRPr lang="en-US" sz="2000" b="1" dirty="0">
              <a:solidFill>
                <a:schemeClr val="tx1"/>
              </a:solidFill>
              <a:latin typeface="Palatino Linotype" pitchFamily="18" charset="0"/>
            </a:endParaRPr>
          </a:p>
          <a:p>
            <a:endParaRPr lang="en-US" sz="2000" dirty="0">
              <a:solidFill>
                <a:schemeClr val="tx1"/>
              </a:solidFill>
              <a:latin typeface="Palatino Linotype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E5ACCF2-8CAE-4B9E-99FA-55335EEA4352}"/>
              </a:ext>
            </a:extLst>
          </p:cNvPr>
          <p:cNvSpPr txBox="1"/>
          <p:nvPr/>
        </p:nvSpPr>
        <p:spPr>
          <a:xfrm>
            <a:off x="0" y="478691"/>
            <a:ext cx="9144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>
                <a:latin typeface="Palatino Linotype" pitchFamily="18" charset="0"/>
                <a:cs typeface="Times New Roman" panose="02020603050405020304" pitchFamily="18" charset="0"/>
              </a:rPr>
              <a:t>  JEPPIAAR INSTITUTE OF TECHNOLOGY</a:t>
            </a:r>
          </a:p>
          <a:p>
            <a:pPr algn="ctr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“Self-Belief | Self Discipline | Self Respect”</a:t>
            </a:r>
          </a:p>
          <a:p>
            <a:pPr algn="ctr"/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IN" sz="2200" b="1" dirty="0">
                <a:solidFill>
                  <a:srgbClr val="0070C0"/>
                </a:solidFill>
                <a:latin typeface="Palatino Linotype" pitchFamily="18" charset="0"/>
                <a:cs typeface="Times New Roman" panose="02020603050405020304" pitchFamily="18" charset="0"/>
              </a:rPr>
              <a:t>Department of Computer Science and Engineering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F:\SUBJECTS\JIT_COURSE FILE CONTENTS\JIT_ISO _DNV GL_ISO 9001-2015\ISO_Images_Logo\ISO 9001-2015 (JPG).jpg">
            <a:extLst>
              <a:ext uri="{FF2B5EF4-FFF2-40B4-BE49-F238E27FC236}">
                <a16:creationId xmlns:a16="http://schemas.microsoft.com/office/drawing/2014/main" xmlns="" id="{00000000-0008-0000-0500-00000300000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81000"/>
            <a:ext cx="891329" cy="858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993296E-B523-47A8-BEDB-E5FFD519EB0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870" y="381000"/>
            <a:ext cx="1119930" cy="90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5593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Palatino Linotype" pitchFamily="18" charset="0"/>
              </a:rPr>
              <a:t>Result &amp;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00600"/>
          </a:xfrm>
        </p:spPr>
        <p:txBody>
          <a:bodyPr>
            <a:normAutofit/>
          </a:bodyPr>
          <a:lstStyle/>
          <a:p>
            <a:endParaRPr lang="en-US" sz="2000" dirty="0">
              <a:latin typeface="Palatino Linotype" pitchFamily="18" charset="0"/>
            </a:endParaRPr>
          </a:p>
          <a:p>
            <a:endParaRPr lang="en-US" sz="2000" dirty="0">
              <a:latin typeface="Palatino Linotype" pitchFamily="18" charset="0"/>
            </a:endParaRPr>
          </a:p>
          <a:p>
            <a:endParaRPr lang="en-US" sz="2000" dirty="0">
              <a:latin typeface="Palatino Linotype" pitchFamily="18" charset="0"/>
            </a:endParaRPr>
          </a:p>
          <a:p>
            <a:endParaRPr lang="en-US" sz="2000" dirty="0">
              <a:latin typeface="Palatino Linotype" pitchFamily="18" charset="0"/>
            </a:endParaRPr>
          </a:p>
          <a:p>
            <a:endParaRPr lang="en-US" sz="2000" dirty="0">
              <a:latin typeface="Palatino Linotype" pitchFamily="18" charset="0"/>
            </a:endParaRPr>
          </a:p>
          <a:p>
            <a:endParaRPr lang="en-US" sz="2000" dirty="0">
              <a:latin typeface="Palatino Linotype" pitchFamily="18" charset="0"/>
            </a:endParaRPr>
          </a:p>
          <a:p>
            <a:endParaRPr lang="en-US" sz="2000" dirty="0">
              <a:latin typeface="Palatino Linotype" pitchFamily="18" charset="0"/>
            </a:endParaRPr>
          </a:p>
          <a:p>
            <a:endParaRPr lang="en-US" sz="2000" dirty="0">
              <a:latin typeface="Palatino Linotype" pitchFamily="18" charset="0"/>
            </a:endParaRPr>
          </a:p>
          <a:p>
            <a:endParaRPr lang="en-US" sz="2000" dirty="0">
              <a:latin typeface="Palatino Linotype" pitchFamily="18" charset="0"/>
            </a:endParaRPr>
          </a:p>
          <a:p>
            <a:pPr marL="0" indent="0">
              <a:buNone/>
            </a:pPr>
            <a:endParaRPr lang="en-US" sz="2000" dirty="0">
              <a:latin typeface="Palatino Linotype" pitchFamily="18" charset="0"/>
            </a:endParaRPr>
          </a:p>
          <a:p>
            <a:pPr marL="0" indent="0">
              <a:buNone/>
            </a:pPr>
            <a:endParaRPr lang="en-US" sz="2000" dirty="0">
              <a:latin typeface="Palatino Linotype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6248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4BE21-05AB-4752-8E4C-86CEA05D0B31}" type="datetime1">
              <a:rPr lang="en-US" smtClean="0"/>
              <a:pPr/>
              <a:t>3/26/2020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A2188-4EE7-4F69-AE19-AF999E6A737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JEPPIAAR INSTITUTE OF TECHNOLOGY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295400"/>
            <a:ext cx="82296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2400" dirty="0">
              <a:latin typeface="Palatino Linotype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Hashu\Desktop\Cloud Computing Book\db admi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080399"/>
            <a:ext cx="7700963" cy="57776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48553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Palatino Linotype" pitchFamily="18" charset="0"/>
              </a:rPr>
              <a:t>Future Scope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00600"/>
          </a:xfrm>
        </p:spPr>
        <p:txBody>
          <a:bodyPr>
            <a:normAutofit/>
          </a:bodyPr>
          <a:lstStyle/>
          <a:p>
            <a:endParaRPr lang="en-US" sz="2000" dirty="0">
              <a:latin typeface="Palatino Linotype" pitchFamily="18" charset="0"/>
            </a:endParaRPr>
          </a:p>
          <a:p>
            <a:endParaRPr lang="en-US" sz="2000" dirty="0">
              <a:latin typeface="Palatino Linotype" pitchFamily="18" charset="0"/>
            </a:endParaRPr>
          </a:p>
          <a:p>
            <a:endParaRPr lang="en-US" sz="2000" dirty="0">
              <a:latin typeface="Palatino Linotype" pitchFamily="18" charset="0"/>
            </a:endParaRPr>
          </a:p>
          <a:p>
            <a:endParaRPr lang="en-US" sz="2000" dirty="0">
              <a:latin typeface="Palatino Linotype" pitchFamily="18" charset="0"/>
            </a:endParaRPr>
          </a:p>
          <a:p>
            <a:endParaRPr lang="en-US" sz="2000" dirty="0">
              <a:latin typeface="Palatino Linotype" pitchFamily="18" charset="0"/>
            </a:endParaRPr>
          </a:p>
          <a:p>
            <a:endParaRPr lang="en-US" sz="2000" dirty="0">
              <a:latin typeface="Palatino Linotype" pitchFamily="18" charset="0"/>
            </a:endParaRPr>
          </a:p>
          <a:p>
            <a:endParaRPr lang="en-US" sz="2000" dirty="0">
              <a:latin typeface="Palatino Linotype" pitchFamily="18" charset="0"/>
            </a:endParaRPr>
          </a:p>
          <a:p>
            <a:endParaRPr lang="en-US" sz="2000" dirty="0">
              <a:latin typeface="Palatino Linotype" pitchFamily="18" charset="0"/>
            </a:endParaRPr>
          </a:p>
          <a:p>
            <a:endParaRPr lang="en-US" sz="2000" dirty="0">
              <a:latin typeface="Palatino Linotype" pitchFamily="18" charset="0"/>
            </a:endParaRPr>
          </a:p>
          <a:p>
            <a:pPr marL="0" indent="0">
              <a:buNone/>
            </a:pPr>
            <a:endParaRPr lang="en-US" sz="2000" dirty="0">
              <a:latin typeface="Palatino Linotype" pitchFamily="18" charset="0"/>
            </a:endParaRPr>
          </a:p>
          <a:p>
            <a:pPr marL="0" indent="0">
              <a:buNone/>
            </a:pPr>
            <a:endParaRPr lang="en-US" sz="2000" dirty="0">
              <a:latin typeface="Palatino Linotype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6248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4BE21-05AB-4752-8E4C-86CEA05D0B31}" type="datetime1">
              <a:rPr lang="en-US" smtClean="0"/>
              <a:pPr/>
              <a:t>3/26/2020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A2188-4EE7-4F69-AE19-AF999E6A737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JEPPIAAR INSTITUTE OF TECHNOLOGY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295400"/>
            <a:ext cx="82296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2400" dirty="0">
              <a:latin typeface="Palatino Linotype" pitchFamily="18" charset="0"/>
              <a:cs typeface="Times New Roman" pitchFamily="18" charset="0"/>
            </a:endParaRPr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>
          <a:blip r:embed="rId2"/>
          <a:srcRect l="2728" r="6364" b="18787"/>
          <a:stretch>
            <a:fillRect/>
          </a:stretch>
        </p:blipFill>
        <p:spPr bwMode="auto">
          <a:xfrm>
            <a:off x="838200" y="1066800"/>
            <a:ext cx="7200900" cy="48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631626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Palatino Linotype" pitchFamily="18" charset="0"/>
              </a:rPr>
              <a:t>Reference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800600"/>
          </a:xfrm>
        </p:spPr>
        <p:txBody>
          <a:bodyPr>
            <a:normAutofit/>
          </a:bodyPr>
          <a:lstStyle/>
          <a:p>
            <a:endParaRPr lang="en-US" sz="2000" dirty="0">
              <a:latin typeface="Palatino Linotype" pitchFamily="18" charset="0"/>
            </a:endParaRPr>
          </a:p>
          <a:p>
            <a:endParaRPr lang="en-US" sz="2000" dirty="0">
              <a:latin typeface="Palatino Linotype" pitchFamily="18" charset="0"/>
            </a:endParaRPr>
          </a:p>
          <a:p>
            <a:endParaRPr lang="en-US" sz="2000" dirty="0">
              <a:latin typeface="Palatino Linotype" pitchFamily="18" charset="0"/>
            </a:endParaRPr>
          </a:p>
          <a:p>
            <a:endParaRPr lang="en-US" sz="2000" dirty="0">
              <a:latin typeface="Palatino Linotype" pitchFamily="18" charset="0"/>
            </a:endParaRPr>
          </a:p>
          <a:p>
            <a:endParaRPr lang="en-US" sz="2000" dirty="0">
              <a:latin typeface="Palatino Linotype" pitchFamily="18" charset="0"/>
            </a:endParaRPr>
          </a:p>
          <a:p>
            <a:endParaRPr lang="en-US" sz="2000" dirty="0">
              <a:latin typeface="Palatino Linotype" pitchFamily="18" charset="0"/>
            </a:endParaRPr>
          </a:p>
          <a:p>
            <a:endParaRPr lang="en-US" sz="2000" dirty="0">
              <a:latin typeface="Palatino Linotype" pitchFamily="18" charset="0"/>
            </a:endParaRPr>
          </a:p>
          <a:p>
            <a:endParaRPr lang="en-US" sz="2000" dirty="0">
              <a:latin typeface="Palatino Linotype" pitchFamily="18" charset="0"/>
            </a:endParaRPr>
          </a:p>
          <a:p>
            <a:endParaRPr lang="en-US" sz="2000" dirty="0">
              <a:latin typeface="Palatino Linotype" pitchFamily="18" charset="0"/>
            </a:endParaRPr>
          </a:p>
          <a:p>
            <a:endParaRPr lang="en-US" sz="2000" dirty="0">
              <a:latin typeface="Palatino Linotype" pitchFamily="18" charset="0"/>
            </a:endParaRPr>
          </a:p>
          <a:p>
            <a:pPr marL="0" indent="0">
              <a:buNone/>
            </a:pPr>
            <a:endParaRPr lang="en-US" sz="2000" dirty="0">
              <a:latin typeface="Palatino Linotype" pitchFamily="18" charset="0"/>
            </a:endParaRPr>
          </a:p>
          <a:p>
            <a:pPr marL="0" indent="0">
              <a:buNone/>
            </a:pPr>
            <a:endParaRPr lang="en-US" sz="2000" dirty="0">
              <a:latin typeface="Palatino Linotype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6248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4BE21-05AB-4752-8E4C-86CEA05D0B31}" type="datetime1">
              <a:rPr lang="en-US" smtClean="0"/>
              <a:pPr/>
              <a:t>3/26/2020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A2188-4EE7-4F69-AE19-AF999E6A737F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JEPPIAAR INSTITUTE OF TECHNOLOGY</a:t>
            </a:r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2"/>
          <a:srcRect l="2229" t="19539" r="4153" b="32001"/>
          <a:stretch>
            <a:fillRect/>
          </a:stretch>
        </p:blipFill>
        <p:spPr bwMode="auto">
          <a:xfrm>
            <a:off x="1116013" y="1628775"/>
            <a:ext cx="7604125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10637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Palatino Linotype" pitchFamily="18" charset="0"/>
              </a:rPr>
              <a:t>Objective</a:t>
            </a:r>
            <a:endParaRPr lang="en-US" sz="2800" dirty="0">
              <a:latin typeface="Palatino Linotyp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458200" cy="48768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endParaRPr lang="en-US" sz="2000" dirty="0">
              <a:latin typeface="Palatino Linotype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000" dirty="0">
              <a:latin typeface="Palatino Linotype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152400"/>
            <a:ext cx="8839200" cy="6248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13F31-0A43-4B4F-A83B-7F4B73EBF73F}" type="datetime1">
              <a:rPr lang="en-US" smtClean="0"/>
              <a:pPr/>
              <a:t>3/26/2020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A2188-4EE7-4F69-AE19-AF999E6A737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838200"/>
            <a:ext cx="8229600" cy="525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000" dirty="0">
                <a:latin typeface="Palatino Linotype" pitchFamily="18" charset="0"/>
                <a:cs typeface="Times New Roman" pitchFamily="18" charset="0"/>
              </a:rPr>
              <a:t>To Design/ Analyze/ </a:t>
            </a:r>
            <a:r>
              <a:rPr lang="en-US" sz="2000" dirty="0" smtClean="0">
                <a:latin typeface="Palatino Linotype" pitchFamily="18" charset="0"/>
                <a:cs typeface="Times New Roman" pitchFamily="18" charset="0"/>
              </a:rPr>
              <a:t>Evaluate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2000" b="1" dirty="0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A </a:t>
            </a:r>
            <a:r>
              <a:rPr lang="en-US" sz="2000" b="1" dirty="0" smtClean="0">
                <a:solidFill>
                  <a:srgbClr val="6A6A6A"/>
                </a:solidFill>
                <a:latin typeface="Times New Roman" pitchFamily="18" charset="0"/>
                <a:cs typeface="Times New Roman" pitchFamily="18" charset="0"/>
              </a:rPr>
              <a:t>database administrator</a:t>
            </a:r>
            <a:r>
              <a:rPr lang="en-US" sz="2000" b="1" dirty="0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 (DBA) is a specialized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2000" b="1" dirty="0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computer systems </a:t>
            </a:r>
            <a:r>
              <a:rPr lang="en-US" sz="2000" b="1" dirty="0" smtClean="0">
                <a:solidFill>
                  <a:srgbClr val="6A6A6A"/>
                </a:solidFill>
                <a:latin typeface="Times New Roman" pitchFamily="18" charset="0"/>
                <a:cs typeface="Times New Roman" pitchFamily="18" charset="0"/>
              </a:rPr>
              <a:t>administrator</a:t>
            </a:r>
            <a:r>
              <a:rPr lang="en-US" sz="2000" b="1" dirty="0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 who a successful 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2000" b="1" dirty="0" smtClean="0">
                <a:solidFill>
                  <a:srgbClr val="6A6A6A"/>
                </a:solidFill>
                <a:latin typeface="Times New Roman" pitchFamily="18" charset="0"/>
                <a:cs typeface="Times New Roman" pitchFamily="18" charset="0"/>
              </a:rPr>
              <a:t>database</a:t>
            </a:r>
            <a:r>
              <a:rPr lang="en-US" sz="2000" b="1" dirty="0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 environment by directing or performing all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2000" b="1" dirty="0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related activities to keep the data secure. </a:t>
            </a:r>
          </a:p>
          <a:p>
            <a:pPr algn="just">
              <a:lnSpc>
                <a:spcPct val="150000"/>
              </a:lnSpc>
            </a:pPr>
            <a:endParaRPr lang="en-US" sz="2000" dirty="0">
              <a:latin typeface="Palatino Linotype" pitchFamily="18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JEPPIAAR INSTITUTE OF TECHNOLOGY</a:t>
            </a:r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3048000"/>
            <a:ext cx="411480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26158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228600"/>
            <a:ext cx="8915400" cy="715962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Palatino Linotype" pitchFamily="18" charset="0"/>
              </a:rPr>
              <a:t>Technical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7538" y="1828800"/>
            <a:ext cx="9002661" cy="5410200"/>
          </a:xfrm>
        </p:spPr>
        <p:txBody>
          <a:bodyPr>
            <a:normAutofit/>
          </a:bodyPr>
          <a:lstStyle/>
          <a:p>
            <a:endParaRPr lang="en-US" sz="2000" dirty="0">
              <a:latin typeface="Palatino Linotype" pitchFamily="18" charset="0"/>
            </a:endParaRPr>
          </a:p>
          <a:p>
            <a:endParaRPr lang="en-US" sz="2000" dirty="0">
              <a:latin typeface="Palatino Linotype" pitchFamily="18" charset="0"/>
            </a:endParaRPr>
          </a:p>
          <a:p>
            <a:pPr marL="0" indent="0">
              <a:buNone/>
            </a:pPr>
            <a:endParaRPr lang="en-US" sz="2000" dirty="0">
              <a:latin typeface="Palatino Linotype" pitchFamily="18" charset="0"/>
            </a:endParaRPr>
          </a:p>
          <a:p>
            <a:pPr marL="0" indent="0">
              <a:buNone/>
            </a:pPr>
            <a:endParaRPr lang="en-US" sz="2000" dirty="0">
              <a:latin typeface="Palatino Linotype" pitchFamily="18" charset="0"/>
            </a:endParaRPr>
          </a:p>
          <a:p>
            <a:pPr marL="0" indent="0">
              <a:buNone/>
            </a:pPr>
            <a:endParaRPr lang="en-US" sz="2000" dirty="0">
              <a:latin typeface="Palatino Linotype" pitchFamily="18" charset="0"/>
            </a:endParaRPr>
          </a:p>
          <a:p>
            <a:pPr marL="0" indent="0">
              <a:buNone/>
            </a:pPr>
            <a:endParaRPr lang="en-US" sz="2000" dirty="0">
              <a:latin typeface="Palatino Linotype" pitchFamily="18" charset="0"/>
            </a:endParaRPr>
          </a:p>
          <a:p>
            <a:pPr marL="0" indent="0">
              <a:buNone/>
            </a:pPr>
            <a:endParaRPr lang="en-US" sz="2000" dirty="0">
              <a:latin typeface="Palatino Linotype" pitchFamily="18" charset="0"/>
            </a:endParaRPr>
          </a:p>
          <a:p>
            <a:pPr marL="0" indent="0">
              <a:buNone/>
            </a:pPr>
            <a:endParaRPr lang="en-US" sz="2000" dirty="0">
              <a:latin typeface="Palatino Linotype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6248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D2392-8752-4557-BB6C-A2DD51BA7AE5}" type="datetime1">
              <a:rPr lang="en-US" smtClean="0"/>
              <a:pPr/>
              <a:t>3/26/2020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A2188-4EE7-4F69-AE19-AF999E6A737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JEPPIAAR INSTITUTE OF TECHNOLOGY</a:t>
            </a: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2"/>
          <a:srcRect l="3116" t="2570" r="11732" b="8817"/>
          <a:stretch>
            <a:fillRect/>
          </a:stretch>
        </p:blipFill>
        <p:spPr bwMode="auto">
          <a:xfrm>
            <a:off x="1547813" y="836613"/>
            <a:ext cx="590391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00227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Palatino Linotype" pitchFamily="18" charset="0"/>
              </a:rPr>
              <a:t>Block Diagram/ Work Flow/  Flow Chart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800600"/>
          </a:xfrm>
        </p:spPr>
        <p:txBody>
          <a:bodyPr>
            <a:normAutofit/>
          </a:bodyPr>
          <a:lstStyle/>
          <a:p>
            <a:endParaRPr lang="en-US" sz="2000" dirty="0">
              <a:latin typeface="Palatino Linotype" pitchFamily="18" charset="0"/>
            </a:endParaRPr>
          </a:p>
          <a:p>
            <a:endParaRPr lang="en-US" sz="2000" dirty="0">
              <a:latin typeface="Palatino Linotype" pitchFamily="18" charset="0"/>
            </a:endParaRPr>
          </a:p>
          <a:p>
            <a:endParaRPr lang="en-US" sz="2000" dirty="0">
              <a:latin typeface="Palatino Linotype" pitchFamily="18" charset="0"/>
            </a:endParaRPr>
          </a:p>
          <a:p>
            <a:endParaRPr lang="en-US" sz="2000" dirty="0">
              <a:latin typeface="Palatino Linotype" pitchFamily="18" charset="0"/>
            </a:endParaRPr>
          </a:p>
          <a:p>
            <a:endParaRPr lang="en-US" sz="2000" dirty="0">
              <a:latin typeface="Palatino Linotype" pitchFamily="18" charset="0"/>
            </a:endParaRPr>
          </a:p>
          <a:p>
            <a:endParaRPr lang="en-US" sz="2000" dirty="0">
              <a:latin typeface="Palatino Linotype" pitchFamily="18" charset="0"/>
            </a:endParaRPr>
          </a:p>
          <a:p>
            <a:endParaRPr lang="en-US" sz="2000" dirty="0">
              <a:latin typeface="Palatino Linotype" pitchFamily="18" charset="0"/>
            </a:endParaRPr>
          </a:p>
          <a:p>
            <a:endParaRPr lang="en-US" sz="2000" dirty="0">
              <a:latin typeface="Palatino Linotype" pitchFamily="18" charset="0"/>
            </a:endParaRPr>
          </a:p>
          <a:p>
            <a:endParaRPr lang="en-US" sz="2000" dirty="0">
              <a:latin typeface="Palatino Linotype" pitchFamily="18" charset="0"/>
            </a:endParaRPr>
          </a:p>
          <a:p>
            <a:pPr marL="0" indent="0">
              <a:buNone/>
            </a:pPr>
            <a:endParaRPr lang="en-US" sz="2000" dirty="0">
              <a:latin typeface="Palatino Linotype" pitchFamily="18" charset="0"/>
            </a:endParaRPr>
          </a:p>
          <a:p>
            <a:pPr marL="0" indent="0">
              <a:buNone/>
            </a:pPr>
            <a:endParaRPr lang="en-US" sz="2000" dirty="0">
              <a:latin typeface="Palatino Linotype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6248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1C762-A60B-4C36-9245-B0EACBDC4A0D}" type="datetime1">
              <a:rPr lang="en-US" smtClean="0"/>
              <a:pPr/>
              <a:t>3/26/2020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A2188-4EE7-4F69-AE19-AF999E6A737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JEPPIAAR INSTITUTE OF TECHNOLOGY</a:t>
            </a:r>
          </a:p>
        </p:txBody>
      </p:sp>
      <p:pic>
        <p:nvPicPr>
          <p:cNvPr id="8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286000"/>
            <a:ext cx="770572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72448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228600"/>
            <a:ext cx="8915400" cy="715962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Palatino Linotype" pitchFamily="18" charset="0"/>
              </a:rPr>
              <a:t>Technical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7538" y="1828800"/>
            <a:ext cx="9002661" cy="5410200"/>
          </a:xfrm>
        </p:spPr>
        <p:txBody>
          <a:bodyPr>
            <a:normAutofit/>
          </a:bodyPr>
          <a:lstStyle/>
          <a:p>
            <a:endParaRPr lang="en-US" sz="2000" dirty="0">
              <a:latin typeface="Palatino Linotype" pitchFamily="18" charset="0"/>
            </a:endParaRPr>
          </a:p>
          <a:p>
            <a:endParaRPr lang="en-US" sz="2000" dirty="0">
              <a:latin typeface="Palatino Linotype" pitchFamily="18" charset="0"/>
            </a:endParaRPr>
          </a:p>
          <a:p>
            <a:pPr marL="0" indent="0">
              <a:buNone/>
            </a:pPr>
            <a:endParaRPr lang="en-US" sz="2000" dirty="0">
              <a:latin typeface="Palatino Linotype" pitchFamily="18" charset="0"/>
            </a:endParaRPr>
          </a:p>
          <a:p>
            <a:pPr marL="0" indent="0">
              <a:buNone/>
            </a:pPr>
            <a:endParaRPr lang="en-US" sz="2000" dirty="0">
              <a:latin typeface="Palatino Linotype" pitchFamily="18" charset="0"/>
            </a:endParaRPr>
          </a:p>
          <a:p>
            <a:pPr marL="0" indent="0">
              <a:buNone/>
            </a:pPr>
            <a:endParaRPr lang="en-US" sz="2000" dirty="0">
              <a:latin typeface="Palatino Linotype" pitchFamily="18" charset="0"/>
            </a:endParaRPr>
          </a:p>
          <a:p>
            <a:pPr marL="0" indent="0">
              <a:buNone/>
            </a:pPr>
            <a:endParaRPr lang="en-US" sz="2000" dirty="0">
              <a:latin typeface="Palatino Linotype" pitchFamily="18" charset="0"/>
            </a:endParaRPr>
          </a:p>
          <a:p>
            <a:pPr marL="0" indent="0">
              <a:buNone/>
            </a:pPr>
            <a:endParaRPr lang="en-US" sz="2000" dirty="0">
              <a:latin typeface="Palatino Linotype" pitchFamily="18" charset="0"/>
            </a:endParaRPr>
          </a:p>
          <a:p>
            <a:pPr marL="0" indent="0">
              <a:buNone/>
            </a:pPr>
            <a:endParaRPr lang="en-US" sz="2000" dirty="0">
              <a:latin typeface="Palatino Linotype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6248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D2392-8752-4557-BB6C-A2DD51BA7AE5}" type="datetime1">
              <a:rPr lang="en-US" smtClean="0"/>
              <a:pPr/>
              <a:t>3/26/2020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A2188-4EE7-4F69-AE19-AF999E6A737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JEPPIAAR INSTITUTE OF TECHNOLOGY</a:t>
            </a:r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2"/>
          <a:srcRect l="4308" t="4308" r="10539" b="9846"/>
          <a:stretch>
            <a:fillRect/>
          </a:stretch>
        </p:blipFill>
        <p:spPr bwMode="auto">
          <a:xfrm>
            <a:off x="1403350" y="1052513"/>
            <a:ext cx="590550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58886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228600"/>
            <a:ext cx="8915400" cy="715962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Palatino Linotype" pitchFamily="18" charset="0"/>
              </a:rPr>
              <a:t>Technical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7538" y="1828800"/>
            <a:ext cx="9002661" cy="5410200"/>
          </a:xfrm>
        </p:spPr>
        <p:txBody>
          <a:bodyPr>
            <a:normAutofit/>
          </a:bodyPr>
          <a:lstStyle/>
          <a:p>
            <a:endParaRPr lang="en-US" sz="2000" dirty="0">
              <a:latin typeface="Palatino Linotype" pitchFamily="18" charset="0"/>
            </a:endParaRPr>
          </a:p>
          <a:p>
            <a:endParaRPr lang="en-US" sz="2000" dirty="0">
              <a:latin typeface="Palatino Linotype" pitchFamily="18" charset="0"/>
            </a:endParaRPr>
          </a:p>
          <a:p>
            <a:pPr marL="0" indent="0">
              <a:buNone/>
            </a:pPr>
            <a:endParaRPr lang="en-US" sz="2000" dirty="0">
              <a:latin typeface="Palatino Linotype" pitchFamily="18" charset="0"/>
            </a:endParaRPr>
          </a:p>
          <a:p>
            <a:pPr marL="0" indent="0">
              <a:buNone/>
            </a:pPr>
            <a:endParaRPr lang="en-US" sz="2000" dirty="0">
              <a:latin typeface="Palatino Linotype" pitchFamily="18" charset="0"/>
            </a:endParaRPr>
          </a:p>
          <a:p>
            <a:pPr marL="0" indent="0">
              <a:buNone/>
            </a:pPr>
            <a:endParaRPr lang="en-US" sz="2000" dirty="0">
              <a:latin typeface="Palatino Linotype" pitchFamily="18" charset="0"/>
            </a:endParaRPr>
          </a:p>
          <a:p>
            <a:pPr marL="0" indent="0">
              <a:buNone/>
            </a:pPr>
            <a:endParaRPr lang="en-US" sz="2000" dirty="0">
              <a:latin typeface="Palatino Linotype" pitchFamily="18" charset="0"/>
            </a:endParaRPr>
          </a:p>
          <a:p>
            <a:pPr marL="0" indent="0">
              <a:buNone/>
            </a:pPr>
            <a:endParaRPr lang="en-US" sz="2000" dirty="0">
              <a:latin typeface="Palatino Linotype" pitchFamily="18" charset="0"/>
            </a:endParaRPr>
          </a:p>
          <a:p>
            <a:pPr marL="0" indent="0">
              <a:buNone/>
            </a:pPr>
            <a:endParaRPr lang="en-US" sz="2000" dirty="0">
              <a:latin typeface="Palatino Linotype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6248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D2392-8752-4557-BB6C-A2DD51BA7AE5}" type="datetime1">
              <a:rPr lang="en-US" smtClean="0"/>
              <a:pPr/>
              <a:t>3/26/2020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A2188-4EE7-4F69-AE19-AF999E6A737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JEPPIAAR INSTITUTE OF TECHNOLOGY</a:t>
            </a:r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2"/>
          <a:srcRect l="2231" t="4308" r="4308" b="16769"/>
          <a:stretch>
            <a:fillRect/>
          </a:stretch>
        </p:blipFill>
        <p:spPr bwMode="auto">
          <a:xfrm>
            <a:off x="1619250" y="1268413"/>
            <a:ext cx="6481763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64012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228600"/>
            <a:ext cx="8915400" cy="71596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Threats to Data Security</a:t>
            </a:r>
            <a:endParaRPr lang="en-IN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1339" y="1219200"/>
            <a:ext cx="9002661" cy="5410200"/>
          </a:xfrm>
        </p:spPr>
        <p:txBody>
          <a:bodyPr>
            <a:normAutofit fontScale="85000" lnSpcReduction="20000"/>
          </a:bodyPr>
          <a:lstStyle/>
          <a:p>
            <a:endParaRPr lang="en-US" sz="2000" dirty="0">
              <a:latin typeface="Palatino Linotype" pitchFamily="18" charset="0"/>
            </a:endParaRPr>
          </a:p>
          <a:p>
            <a:endParaRPr lang="en-US" sz="2000" dirty="0">
              <a:latin typeface="Palatino Linotype" pitchFamily="18" charset="0"/>
            </a:endParaRP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n-US" sz="2800" dirty="0" smtClean="0"/>
              <a:t>Accidental losses attributable to:</a:t>
            </a: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en-US" dirty="0" smtClean="0"/>
              <a:t>Human error</a:t>
            </a: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en-US" dirty="0" smtClean="0"/>
              <a:t>Software failure</a:t>
            </a: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en-US" dirty="0" smtClean="0"/>
              <a:t>Hardware failure</a:t>
            </a:r>
          </a:p>
          <a:p>
            <a:pPr lvl="1">
              <a:lnSpc>
                <a:spcPct val="90000"/>
              </a:lnSpc>
              <a:defRPr/>
            </a:pPr>
            <a:endParaRPr lang="en-US" dirty="0" smtClean="0"/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n-US" sz="2800" dirty="0" smtClean="0"/>
              <a:t>Theft and fraud</a:t>
            </a:r>
          </a:p>
          <a:p>
            <a:pPr>
              <a:lnSpc>
                <a:spcPct val="90000"/>
              </a:lnSpc>
              <a:defRPr/>
            </a:pPr>
            <a:endParaRPr lang="en-US" dirty="0" smtClean="0"/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n-US" sz="2800" dirty="0" smtClean="0"/>
              <a:t>Improper data access:</a:t>
            </a: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en-US" dirty="0" smtClean="0"/>
              <a:t>Loss of privacy (personal data)</a:t>
            </a: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en-US" dirty="0" smtClean="0"/>
              <a:t>Loss of confidentiality (corporate data)</a:t>
            </a:r>
          </a:p>
          <a:p>
            <a:pPr lvl="1">
              <a:lnSpc>
                <a:spcPct val="90000"/>
              </a:lnSpc>
              <a:defRPr/>
            </a:pPr>
            <a:endParaRPr lang="en-US" dirty="0" smtClean="0"/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n-US" sz="2800" dirty="0" smtClean="0"/>
              <a:t>Loss of data integrity</a:t>
            </a: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endParaRPr lang="en-US" sz="2800" dirty="0" smtClean="0"/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n-US" sz="2800" dirty="0" smtClean="0"/>
              <a:t>Loss of availability</a:t>
            </a:r>
            <a:endParaRPr lang="en-US" dirty="0" smtClean="0"/>
          </a:p>
          <a:p>
            <a:pPr marL="0" indent="0">
              <a:buNone/>
            </a:pPr>
            <a:endParaRPr lang="en-US" sz="2000" dirty="0">
              <a:latin typeface="Palatino Linotype" pitchFamily="18" charset="0"/>
            </a:endParaRPr>
          </a:p>
          <a:p>
            <a:pPr marL="0" indent="0">
              <a:buNone/>
            </a:pPr>
            <a:endParaRPr lang="en-US" sz="2000" dirty="0">
              <a:latin typeface="Palatino Linotype" pitchFamily="18" charset="0"/>
            </a:endParaRPr>
          </a:p>
          <a:p>
            <a:pPr marL="0" indent="0">
              <a:buNone/>
            </a:pPr>
            <a:endParaRPr lang="en-US" sz="2000" dirty="0">
              <a:latin typeface="Palatino Linotype" pitchFamily="18" charset="0"/>
            </a:endParaRPr>
          </a:p>
          <a:p>
            <a:pPr marL="0" indent="0">
              <a:buNone/>
            </a:pPr>
            <a:endParaRPr lang="en-US" sz="2000" dirty="0">
              <a:latin typeface="Palatino Linotype" pitchFamily="18" charset="0"/>
            </a:endParaRPr>
          </a:p>
          <a:p>
            <a:pPr marL="0" indent="0">
              <a:buNone/>
            </a:pPr>
            <a:endParaRPr lang="en-US" sz="2000" dirty="0">
              <a:latin typeface="Palatino Linotype" pitchFamily="18" charset="0"/>
            </a:endParaRPr>
          </a:p>
          <a:p>
            <a:pPr marL="0" indent="0">
              <a:buNone/>
            </a:pPr>
            <a:endParaRPr lang="en-US" sz="2000" dirty="0">
              <a:latin typeface="Palatino Linotype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6248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D2392-8752-4557-BB6C-A2DD51BA7AE5}" type="datetime1">
              <a:rPr lang="en-US" smtClean="0"/>
              <a:pPr/>
              <a:t>3/26/2020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A2188-4EE7-4F69-AE19-AF999E6A737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JEPPIAAR INSTITUTE OF TECHNOLOGY</a:t>
            </a:r>
          </a:p>
        </p:txBody>
      </p:sp>
    </p:spTree>
    <p:extLst>
      <p:ext uri="{BB962C8B-B14F-4D97-AF65-F5344CB8AC3E}">
        <p14:creationId xmlns:p14="http://schemas.microsoft.com/office/powerpoint/2010/main" xmlns="" val="1864236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228600"/>
            <a:ext cx="8915400" cy="71596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Database Recovery</a:t>
            </a:r>
            <a:endParaRPr lang="en-IN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7538" y="1828800"/>
            <a:ext cx="9002661" cy="5410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2800" dirty="0" smtClean="0"/>
              <a:t>Mechanism for restoring a database quickly and accurately after loss or damage</a:t>
            </a:r>
          </a:p>
          <a:p>
            <a:pPr>
              <a:defRPr/>
            </a:pPr>
            <a:endParaRPr lang="en-US" sz="2800" dirty="0" smtClean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2800" dirty="0" smtClean="0"/>
              <a:t>Recovery facilities:</a:t>
            </a:r>
          </a:p>
          <a:p>
            <a:pPr>
              <a:defRPr/>
            </a:pPr>
            <a:endParaRPr lang="en-US" sz="2800" dirty="0" smtClean="0"/>
          </a:p>
          <a:p>
            <a:pPr marL="800100" lvl="1" indent="-342900">
              <a:buFont typeface="Wingdings" panose="05000000000000000000" pitchFamily="2" charset="2"/>
              <a:buChar char="ü"/>
              <a:defRPr/>
            </a:pPr>
            <a:r>
              <a:rPr lang="en-US" dirty="0" smtClean="0"/>
              <a:t>Backup Facilities</a:t>
            </a:r>
          </a:p>
          <a:p>
            <a:pPr marL="800100" lvl="1" indent="-342900">
              <a:buFont typeface="Wingdings" panose="05000000000000000000" pitchFamily="2" charset="2"/>
              <a:buChar char="ü"/>
              <a:defRPr/>
            </a:pPr>
            <a:r>
              <a:rPr lang="en-US" dirty="0" smtClean="0"/>
              <a:t>Journalizing Facilities</a:t>
            </a:r>
          </a:p>
          <a:p>
            <a:pPr marL="800100" lvl="1" indent="-342900">
              <a:buFont typeface="Wingdings" panose="05000000000000000000" pitchFamily="2" charset="2"/>
              <a:buChar char="ü"/>
              <a:defRPr/>
            </a:pPr>
            <a:r>
              <a:rPr lang="en-US" dirty="0" smtClean="0"/>
              <a:t>Checkpoint Facility</a:t>
            </a:r>
          </a:p>
          <a:p>
            <a:pPr marL="800100" lvl="1" indent="-342900">
              <a:buFont typeface="Wingdings" panose="05000000000000000000" pitchFamily="2" charset="2"/>
              <a:buChar char="ü"/>
              <a:defRPr/>
            </a:pPr>
            <a:r>
              <a:rPr lang="en-US" dirty="0" smtClean="0"/>
              <a:t>Recovery Manager</a:t>
            </a:r>
          </a:p>
          <a:p>
            <a:endParaRPr lang="en-US" sz="2000" dirty="0">
              <a:latin typeface="Palatino Linotype" pitchFamily="18" charset="0"/>
            </a:endParaRPr>
          </a:p>
          <a:p>
            <a:endParaRPr lang="en-US" sz="2000" dirty="0">
              <a:latin typeface="Palatino Linotype" pitchFamily="18" charset="0"/>
            </a:endParaRPr>
          </a:p>
          <a:p>
            <a:pPr marL="0" indent="0">
              <a:buNone/>
            </a:pPr>
            <a:endParaRPr lang="en-US" sz="2000" dirty="0">
              <a:latin typeface="Palatino Linotype" pitchFamily="18" charset="0"/>
            </a:endParaRPr>
          </a:p>
          <a:p>
            <a:pPr marL="0" indent="0">
              <a:buNone/>
            </a:pPr>
            <a:endParaRPr lang="en-US" sz="2000" dirty="0">
              <a:latin typeface="Palatino Linotype" pitchFamily="18" charset="0"/>
            </a:endParaRPr>
          </a:p>
          <a:p>
            <a:pPr marL="0" indent="0">
              <a:buNone/>
            </a:pPr>
            <a:endParaRPr lang="en-US" sz="2000" dirty="0">
              <a:latin typeface="Palatino Linotype" pitchFamily="18" charset="0"/>
            </a:endParaRPr>
          </a:p>
          <a:p>
            <a:pPr marL="0" indent="0">
              <a:buNone/>
            </a:pPr>
            <a:endParaRPr lang="en-US" sz="2000" dirty="0">
              <a:latin typeface="Palatino Linotype" pitchFamily="18" charset="0"/>
            </a:endParaRPr>
          </a:p>
          <a:p>
            <a:pPr marL="0" indent="0">
              <a:buNone/>
            </a:pPr>
            <a:endParaRPr lang="en-US" sz="2000" dirty="0">
              <a:latin typeface="Palatino Linotype" pitchFamily="18" charset="0"/>
            </a:endParaRPr>
          </a:p>
          <a:p>
            <a:pPr marL="0" indent="0">
              <a:buNone/>
            </a:pPr>
            <a:endParaRPr lang="en-US" sz="2000" dirty="0">
              <a:latin typeface="Palatino Linotype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6248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D2392-8752-4557-BB6C-A2DD51BA7AE5}" type="datetime1">
              <a:rPr lang="en-US" smtClean="0"/>
              <a:pPr/>
              <a:t>3/26/2020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A2188-4EE7-4F69-AE19-AF999E6A737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JEPPIAAR INSTITUTE OF TECHNOLOGY</a:t>
            </a:r>
          </a:p>
        </p:txBody>
      </p:sp>
    </p:spTree>
    <p:extLst>
      <p:ext uri="{BB962C8B-B14F-4D97-AF65-F5344CB8AC3E}">
        <p14:creationId xmlns:p14="http://schemas.microsoft.com/office/powerpoint/2010/main" xmlns="" val="822411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228600"/>
            <a:ext cx="8915400" cy="71596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Responsibilities of DBA</a:t>
            </a:r>
            <a:endParaRPr lang="en-IN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1339" y="990600"/>
            <a:ext cx="9002661" cy="5410200"/>
          </a:xfrm>
        </p:spPr>
        <p:txBody>
          <a:bodyPr>
            <a:normAutofit lnSpcReduction="10000"/>
          </a:bodyPr>
          <a:lstStyle/>
          <a:p>
            <a:endParaRPr lang="en-US" sz="2000" dirty="0">
              <a:latin typeface="Palatino Linotype" pitchFamily="18" charset="0"/>
            </a:endParaRPr>
          </a:p>
          <a:p>
            <a:endParaRPr lang="en-US" sz="2000" dirty="0">
              <a:latin typeface="Palatino Linotype" pitchFamily="18" charset="0"/>
            </a:endParaRPr>
          </a:p>
          <a:p>
            <a:pPr marL="0" indent="0">
              <a:buNone/>
            </a:pPr>
            <a:endParaRPr lang="en-US" sz="2000" dirty="0">
              <a:latin typeface="Palatino Linotype" pitchFamily="18" charset="0"/>
            </a:endParaRPr>
          </a:p>
          <a:p>
            <a:pPr marL="0" indent="0">
              <a:buNone/>
            </a:pPr>
            <a:endParaRPr lang="en-US" sz="2000" dirty="0">
              <a:latin typeface="Palatino Linotype" pitchFamily="18" charset="0"/>
            </a:endParaRPr>
          </a:p>
          <a:p>
            <a:r>
              <a:rPr lang="en-US" sz="2000" dirty="0" smtClean="0">
                <a:solidFill>
                  <a:srgbClr val="555555"/>
                </a:solidFill>
                <a:latin typeface="Open Sans"/>
              </a:rPr>
              <a:t>• Ensuring that the database is up and running all the time.</a:t>
            </a:r>
          </a:p>
          <a:p>
            <a:endParaRPr lang="en-US" sz="2000" dirty="0" smtClean="0">
              <a:solidFill>
                <a:srgbClr val="555555"/>
              </a:solidFill>
              <a:latin typeface="Open Sans"/>
            </a:endParaRPr>
          </a:p>
          <a:p>
            <a:endParaRPr lang="en-US" sz="2000" dirty="0" smtClean="0">
              <a:solidFill>
                <a:srgbClr val="555555"/>
              </a:solidFill>
              <a:latin typeface="Open Sans"/>
            </a:endParaRPr>
          </a:p>
          <a:p>
            <a:r>
              <a:rPr lang="en-US" sz="2000" dirty="0" smtClean="0">
                <a:solidFill>
                  <a:srgbClr val="555555"/>
                </a:solidFill>
                <a:latin typeface="Open Sans"/>
              </a:rPr>
              <a:t>• Pre-implementation tasks such as feasibility study, capacity planning, installation and implementation activities.</a:t>
            </a:r>
          </a:p>
          <a:p>
            <a:endParaRPr lang="en-US" sz="2000" dirty="0" smtClean="0">
              <a:solidFill>
                <a:srgbClr val="555555"/>
              </a:solidFill>
              <a:latin typeface="Open Sans"/>
            </a:endParaRPr>
          </a:p>
          <a:p>
            <a:r>
              <a:rPr lang="en-US" sz="2000" dirty="0" smtClean="0">
                <a:solidFill>
                  <a:srgbClr val="555555"/>
                </a:solidFill>
                <a:latin typeface="Open Sans"/>
              </a:rPr>
              <a:t>.</a:t>
            </a:r>
          </a:p>
          <a:p>
            <a:r>
              <a:rPr lang="en-US" sz="2000" dirty="0" smtClean="0">
                <a:solidFill>
                  <a:srgbClr val="555555"/>
                </a:solidFill>
                <a:latin typeface="Open Sans"/>
              </a:rPr>
              <a:t>• Migrating existing data from legacy platforms such as text files and spreadsheets.</a:t>
            </a:r>
          </a:p>
          <a:p>
            <a:endParaRPr lang="en-US" sz="2000" dirty="0" smtClean="0">
              <a:solidFill>
                <a:srgbClr val="555555"/>
              </a:solidFill>
              <a:latin typeface="Open Sans"/>
            </a:endParaRPr>
          </a:p>
          <a:p>
            <a:endParaRPr lang="en-US" sz="2000" dirty="0" smtClean="0">
              <a:solidFill>
                <a:srgbClr val="555555"/>
              </a:solidFill>
              <a:latin typeface="Open Sans"/>
            </a:endParaRPr>
          </a:p>
          <a:p>
            <a:r>
              <a:rPr lang="en-US" sz="2000" dirty="0" smtClean="0">
                <a:solidFill>
                  <a:srgbClr val="555555"/>
                </a:solidFill>
                <a:latin typeface="Open Sans"/>
              </a:rPr>
              <a:t>• Designing and implementing backup and restore </a:t>
            </a:r>
            <a:r>
              <a:rPr lang="en-US" sz="2000" dirty="0" err="1" smtClean="0">
                <a:solidFill>
                  <a:srgbClr val="555555"/>
                </a:solidFill>
                <a:latin typeface="Open Sans"/>
              </a:rPr>
              <a:t>startegies</a:t>
            </a:r>
            <a:endParaRPr lang="en-US" sz="2000" dirty="0">
              <a:latin typeface="Palatino Linotype" pitchFamily="18" charset="0"/>
            </a:endParaRPr>
          </a:p>
          <a:p>
            <a:pPr marL="0" indent="0">
              <a:buNone/>
            </a:pPr>
            <a:endParaRPr lang="en-US" sz="2000" dirty="0">
              <a:latin typeface="Palatino Linotype" pitchFamily="18" charset="0"/>
            </a:endParaRPr>
          </a:p>
          <a:p>
            <a:pPr marL="0" indent="0">
              <a:buNone/>
            </a:pPr>
            <a:endParaRPr lang="en-US" sz="2000" dirty="0">
              <a:latin typeface="Palatino Linotype" pitchFamily="18" charset="0"/>
            </a:endParaRPr>
          </a:p>
          <a:p>
            <a:pPr marL="0" indent="0">
              <a:buNone/>
            </a:pPr>
            <a:endParaRPr lang="en-US" sz="2000" dirty="0">
              <a:latin typeface="Palatino Linotype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6248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D2392-8752-4557-BB6C-A2DD51BA7AE5}" type="datetime1">
              <a:rPr lang="en-US" smtClean="0"/>
              <a:pPr/>
              <a:t>3/26/2020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A2188-4EE7-4F69-AE19-AF999E6A737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JEPPIAAR INSTITUTE OF TECHNOLOGY</a:t>
            </a:r>
          </a:p>
        </p:txBody>
      </p:sp>
    </p:spTree>
    <p:extLst>
      <p:ext uri="{BB962C8B-B14F-4D97-AF65-F5344CB8AC3E}">
        <p14:creationId xmlns:p14="http://schemas.microsoft.com/office/powerpoint/2010/main" xmlns="" val="23409907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1543</TotalTime>
  <Words>241</Words>
  <Application>Microsoft Office PowerPoint</Application>
  <PresentationFormat>On-screen Show (4:3)</PresentationFormat>
  <Paragraphs>167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  Subject Name :Database Management System  Presentation  Title: Database Admin </vt:lpstr>
      <vt:lpstr>Objective</vt:lpstr>
      <vt:lpstr>Technical Details</vt:lpstr>
      <vt:lpstr>Block Diagram/ Work Flow/  Flow Chart </vt:lpstr>
      <vt:lpstr>Technical Details</vt:lpstr>
      <vt:lpstr>Technical Details</vt:lpstr>
      <vt:lpstr>Threats to Data Security</vt:lpstr>
      <vt:lpstr>Database Recovery</vt:lpstr>
      <vt:lpstr>Responsibilities of DBA</vt:lpstr>
      <vt:lpstr>Result &amp; Discussion</vt:lpstr>
      <vt:lpstr>Future Scope</vt:lpstr>
      <vt:lpstr>Reference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Millimeter - Wave Antenna for 5G Applications</dc:title>
  <dc:creator>PRABU</dc:creator>
  <cp:lastModifiedBy>Hashu</cp:lastModifiedBy>
  <cp:revision>108</cp:revision>
  <dcterms:created xsi:type="dcterms:W3CDTF">2015-04-07T04:42:07Z</dcterms:created>
  <dcterms:modified xsi:type="dcterms:W3CDTF">2020-03-26T07:42:25Z</dcterms:modified>
</cp:coreProperties>
</file>